
<file path=[Content_Types].xml><?xml version="1.0" encoding="utf-8"?>
<Types xmlns="http://schemas.openxmlformats.org/package/2006/content-types">
  <Default Extension="xml" ContentType="application/xml"/>
  <Default Extension="png" ContentType="image/png"/>
  <Default Extension="jpg" ContentType="image/jpeg"/>
  <Default Extension="mp3" ContentType="audio/unknown"/>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4.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5.xml" ContentType="application/vnd.openxmlformats-officedocument.presentationml.comment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Rosenberg" initials="" lastIdx="5" clrIdx="0"/>
  <p:cmAuthor id="1" name="Ca'Da'A'Jai Jackson-Smith" initials="" lastIdx="2" clrIdx="1"/>
  <p:cmAuthor id="2" name="Alexxys Pittman" initials="" lastIdx="4" clrIdx="2"/>
  <p:cmAuthor id="3" name="Kimberly Schmidt" initials="" lastIdx="4" clrIdx="3"/>
  <p:cmAuthor id="4" name="Machala Elem" initials="" lastIdx="1"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16" d="100"/>
          <a:sy n="116" d="100"/>
        </p:scale>
        <p:origin x="-808"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omments/comment1.xml><?xml version="1.0" encoding="utf-8"?>
<p:cmLst xmlns:a="http://schemas.openxmlformats.org/drawingml/2006/main" xmlns:r="http://schemas.openxmlformats.org/officeDocument/2006/relationships" xmlns:p="http://schemas.openxmlformats.org/presentationml/2006/main">
  <p:cm authorId="2" idx="1">
    <p:pos x="6000" y="0"/>
    <p:text>First slide is done</p:text>
  </p:cm>
  <p:cm authorId="3" idx="2">
    <p:pos x="6000" y="100"/>
    <p:text>Please add transitions in the notes of your first 3 slides.</p:text>
  </p:cm>
</p:cmLst>
</file>

<file path=ppt/comments/comment2.xml><?xml version="1.0" encoding="utf-8"?>
<p:cmLst xmlns:a="http://schemas.openxmlformats.org/drawingml/2006/main" xmlns:r="http://schemas.openxmlformats.org/officeDocument/2006/relationships" xmlns:p="http://schemas.openxmlformats.org/presentationml/2006/main">
  <p:cm authorId="1" idx="1">
    <p:pos x="6000" y="0"/>
    <p:text>the second slide is done</p:text>
  </p:cm>
</p:cmLst>
</file>

<file path=ppt/comments/comment3.xml><?xml version="1.0" encoding="utf-8"?>
<p:cmLst xmlns:a="http://schemas.openxmlformats.org/drawingml/2006/main" xmlns:r="http://schemas.openxmlformats.org/officeDocument/2006/relationships" xmlns:p="http://schemas.openxmlformats.org/presentationml/2006/main">
  <p:cm authorId="0" idx="1">
    <p:pos x="6000" y="0"/>
    <p:text>Ca'Da and Allexxys, What images are you going to incorporate for your connection slides?</p:text>
  </p:cm>
  <p:cm authorId="0" idx="2">
    <p:pos x="6000" y="100"/>
    <p:text>Slide 5 has a good explanation. You just need to add a transition to start it off.</p:text>
  </p:cm>
  <p:cm authorId="0" idx="4">
    <p:pos x="6000" y="200"/>
    <p:text>I am proud of you guys. You got a lot accomplished today! remember to capitalize titles of books.
Also, I would love to hear more about what you would suggest the character should have done and why
Next steps:
Another quote that supports your theme and an image. :)</p:text>
  </p:cm>
  <p:cm authorId="0" idx="5">
    <p:pos x="6000" y="300"/>
    <p:text>_Marked as resolved_</p:text>
  </p:cm>
</p:cmLst>
</file>

<file path=ppt/comments/comment4.xml><?xml version="1.0" encoding="utf-8"?>
<p:cmLst xmlns:a="http://schemas.openxmlformats.org/drawingml/2006/main" xmlns:r="http://schemas.openxmlformats.org/officeDocument/2006/relationships" xmlns:p="http://schemas.openxmlformats.org/presentationml/2006/main">
  <p:cm authorId="0" idx="3">
    <p:pos x="6000" y="0"/>
    <p:text>Alexxys...what image are you thinking that you will put to support your connection???</p:text>
  </p:cm>
  <p:cm authorId="2" idx="2">
    <p:pos x="6000" y="100"/>
    <p:text>Thank you Mrs.S and Mrs.R for the comments</p:text>
  </p:cm>
  <p:cm authorId="3" idx="4">
    <p:pos x="6000" y="200"/>
    <p:text>These are excellent connections.  Please also connect it with the words in your theme slide.  How were you showing leadership?</p:text>
  </p:cm>
  <p:cm authorId="2" idx="3">
    <p:pos x="6000" y="300"/>
    <p:text>_Marked as resolved_</p:text>
  </p:cm>
  <p:cm authorId="2" idx="4">
    <p:pos x="6000" y="400"/>
    <p:text>_Re-opened_
thank you for the comments</p:text>
  </p:cm>
</p:cmLst>
</file>

<file path=ppt/comments/comment5.xml><?xml version="1.0" encoding="utf-8"?>
<p:cmLst xmlns:a="http://schemas.openxmlformats.org/drawingml/2006/main" xmlns:r="http://schemas.openxmlformats.org/officeDocument/2006/relationships" xmlns:p="http://schemas.openxmlformats.org/presentationml/2006/main">
  <p:cm authorId="3" idx="1">
    <p:pos x="6000" y="0"/>
    <p:text>Here you go!  Just turn it and size it how you would like.</p:text>
  </p:cm>
  <p:cm authorId="3" idx="3">
    <p:pos x="6000" y="100"/>
    <p:text>This is an excellent explanation.  You can be more direct with how you relate this to the theme slide as well as Alexxis.</p:text>
  </p:cm>
  <p:cm authorId="4" idx="1">
    <p:pos x="6000" y="200"/>
    <p:text>_Marked as resolved_</p:text>
  </p:cm>
  <p:cm authorId="1" idx="2">
    <p:pos x="6000" y="300"/>
    <p:text>_Re-opened_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05162797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
        <p:cNvGrpSpPr/>
        <p:nvPr/>
      </p:nvGrpSpPr>
      <p:grpSpPr>
        <a:xfrm>
          <a:off x="0" y="0"/>
          <a:ext cx="0" cy="0"/>
          <a:chOff x="0" y="0"/>
          <a:chExt cx="0" cy="0"/>
        </a:xfrm>
      </p:grpSpPr>
      <p:sp>
        <p:nvSpPr>
          <p:cNvPr id="33" name="Shape 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4" name="Shape 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dirty="0"/>
              <a:t>All</a:t>
            </a:r>
            <a:r>
              <a:rPr lang="en" dirty="0" smtClean="0"/>
              <a:t>:</a:t>
            </a:r>
            <a:r>
              <a:rPr lang="en-US" dirty="0" smtClean="0"/>
              <a:t> </a:t>
            </a:r>
            <a:r>
              <a:rPr lang="en" dirty="0" smtClean="0"/>
              <a:t>Jacqueline </a:t>
            </a:r>
            <a:r>
              <a:rPr lang="en" dirty="0"/>
              <a:t>Woodson's Author Study By : </a:t>
            </a:r>
            <a:r>
              <a:rPr lang="en" dirty="0">
                <a:solidFill>
                  <a:schemeClr val="dk1"/>
                </a:solidFill>
              </a:rPr>
              <a:t>Alexxys, Cada and Machala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Machala: IN the book The Other Side, Clover showed leadership by being friends with Annie even though she was a different skin color. This reminds us to not be afraid to be a leader-Stand up for what you know is right.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600"/>
              </a:spcBef>
              <a:buClr>
                <a:schemeClr val="dk1"/>
              </a:buClr>
              <a:buSzPct val="91666"/>
              <a:buFont typeface="Arial"/>
              <a:buNone/>
            </a:pPr>
            <a:r>
              <a:rPr lang="en" sz="1200">
                <a:solidFill>
                  <a:schemeClr val="dk1"/>
                </a:solidFill>
              </a:rPr>
              <a:t>Ca’Da: In the story,The Other Side the character is not showing leadership. It’s the opposite. </a:t>
            </a:r>
          </a:p>
          <a:p>
            <a:pPr lvl="0" rtl="0">
              <a:spcBef>
                <a:spcPts val="0"/>
              </a:spcBef>
              <a:buClr>
                <a:srgbClr val="000000"/>
              </a:buClr>
              <a:buSzPct val="91666"/>
              <a:buFont typeface="Arial"/>
              <a:buNone/>
            </a:pPr>
            <a:r>
              <a:rPr lang="en" sz="1200">
                <a:solidFill>
                  <a:schemeClr val="dk1"/>
                </a:solidFill>
              </a:rPr>
              <a:t>We think that this quote means that one person can not talk for the rest of the group. She could show leadership by showing kindness.</a:t>
            </a:r>
          </a:p>
          <a:p>
            <a:pPr lvl="0" rtl="0">
              <a:spcBef>
                <a:spcPts val="600"/>
              </a:spcBef>
              <a:buClr>
                <a:schemeClr val="dk1"/>
              </a:buClr>
              <a:buFont typeface="Arial"/>
              <a:buNone/>
            </a:pPr>
            <a:endParaRPr sz="1200">
              <a:solidFill>
                <a:schemeClr val="dk1"/>
              </a:solidFill>
            </a:endParaRPr>
          </a:p>
          <a:p>
            <a:pPr>
              <a:spcBef>
                <a:spcPts val="0"/>
              </a:spcBef>
              <a:buNone/>
            </a:pPr>
            <a:endParaRPr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0" name="Shape 6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sz="1800">
                <a:solidFill>
                  <a:schemeClr val="dk1"/>
                </a:solidFill>
              </a:rPr>
              <a:t>Alexxys:</a:t>
            </a:r>
            <a:r>
              <a:rPr lang="en" sz="1200">
                <a:solidFill>
                  <a:schemeClr val="dk1"/>
                </a:solidFill>
              </a:rPr>
              <a:t>Another example of our theme leadership is in Each Kindness. What this quote means is everything you do  will affect another human being. It’s important to know that because your actions affect people negatively or positively.We think showing leadership is treating people the way you want to be treated.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algn="ctr" rtl="0">
              <a:spcBef>
                <a:spcPts val="0"/>
              </a:spcBef>
              <a:buClr>
                <a:schemeClr val="dk1"/>
              </a:buClr>
              <a:buSzPct val="100000"/>
              <a:buFont typeface="Arial"/>
              <a:buNone/>
            </a:pPr>
            <a:r>
              <a:rPr lang="en" sz="1400">
                <a:solidFill>
                  <a:schemeClr val="dk1"/>
                </a:solidFill>
              </a:rPr>
              <a:t>  My connection  is about being a leader because one time I tried to play with a group of kids then they said “No. ” I knew in </a:t>
            </a:r>
            <a:r>
              <a:rPr lang="en" sz="1200">
                <a:solidFill>
                  <a:schemeClr val="dk1"/>
                </a:solidFill>
              </a:rPr>
              <a:t>my heart that I shouldn’t try to ask them to play again.  I thought that they would hurt my feelings . And I knew that was not ok. This shows leadership because I followed my heart instead of there heart</a:t>
            </a:r>
            <a:r>
              <a:rPr lang="en" sz="1400">
                <a:solidFill>
                  <a:schemeClr val="dk1"/>
                </a:solidFill>
              </a:rPr>
              <a:t>.</a:t>
            </a:r>
          </a:p>
          <a:p>
            <a:pPr lvl="0" rt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6" name="Shape 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91666"/>
              <a:buFont typeface="Arial"/>
              <a:buNone/>
            </a:pPr>
            <a:r>
              <a:rPr lang="en" sz="1200">
                <a:solidFill>
                  <a:schemeClr val="dk2"/>
                </a:solidFill>
              </a:rPr>
              <a:t>For example, One time in 5th grade I got into a fight with another girl. Instead of ignoring what she had said, I kept egging her on. Next time I will I will check in on a friend when I think she is upset.</a:t>
            </a:r>
          </a:p>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2" name="Shape 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Clr>
                <a:schemeClr val="dk1"/>
              </a:buClr>
              <a:buSzPct val="91666"/>
              <a:buFont typeface="Arial"/>
              <a:buNone/>
            </a:pPr>
            <a:r>
              <a:rPr lang="en" sz="1200" dirty="0">
                <a:solidFill>
                  <a:schemeClr val="dk1"/>
                </a:solidFill>
              </a:rPr>
              <a:t>Three  years ago  in 3rd  grade people were calling me names and that made me feel sad when they had called me a name. Next time I will tell kids who are calling me names to please stop.</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Font typeface="Arial"/>
              <a:buNone/>
            </a:pPr>
            <a:endParaRPr sz="1200" dirty="0">
              <a:solidFill>
                <a:schemeClr val="dk1"/>
              </a:solidFill>
            </a:endParaRPr>
          </a:p>
          <a:p>
            <a:pPr>
              <a:spcBef>
                <a:spcPts val="0"/>
              </a:spcBef>
              <a:buNone/>
            </a:pP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87" name="Shape 8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a:t>My hope is not to be  afraid to be a leader . For example when I was in 1st grade I teased a little girl. I felt bad and guilty for being mean to her. I realized that I had to follow my heart and instead of being a follower.That day I learned to be my own person instead of someone else.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93" name="Shape 9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 dirty="0"/>
              <a:t>Thank you folr watching </a:t>
            </a:r>
            <a:r>
              <a:rPr lang="en-US" dirty="0" smtClean="0"/>
              <a:t>I</a:t>
            </a:r>
            <a:r>
              <a:rPr lang="en-US" baseline="0" dirty="0" smtClean="0"/>
              <a:t> hope you learned a lot about </a:t>
            </a:r>
            <a:r>
              <a:rPr lang="en-US" baseline="0" dirty="0" err="1" smtClean="0"/>
              <a:t>leadershiop</a:t>
            </a:r>
            <a:endParaRPr lang="e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0" name="Shape 10"/>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1" name="Shape 1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360"/>
              </a:spcBef>
              <a:buSzPct val="100000"/>
              <a:buNone/>
              <a:defRPr sz="1800"/>
            </a:lvl1pPr>
          </a:lstStyle>
          <a:p>
            <a:endParaRPr/>
          </a:p>
        </p:txBody>
      </p:sp>
      <p:sp>
        <p:nvSpPr>
          <p:cNvPr id="26" name="Shape 2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lvl1pPr>
              <a:spcBef>
                <a:spcPts val="0"/>
              </a:spcBef>
              <a:buNone/>
              <a:defRPr/>
            </a:lvl1pPr>
          </a:lstStyle>
          <a:p>
            <a:pPr>
              <a:spcBef>
                <a:spcPts val="0"/>
              </a:spcBef>
              <a:buNone/>
            </a:pPr>
            <a:fld id="{00000000-1234-1234-1234-123412341234}" type="slidenum">
              <a:rPr lang="en"/>
              <a:t>‹#›</a:t>
            </a:fld>
            <a:endParaRPr lang="en"/>
          </a:p>
        </p:txBody>
      </p:sp>
    </p:spTree>
  </p:cSld>
  <p:clrMapOvr>
    <a:masterClrMapping/>
  </p:clrMapOvr>
  <p:transition xmlns:p14="http://schemas.microsoft.com/office/powerpoint/2010/main" spd="slow" advClick="0" advTm="0">
    <p:cu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
        <p:nvSpPr>
          <p:cNvPr id="7" name="Shape 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lvl1pPr algn="r">
              <a:spcBef>
                <a:spcPts val="0"/>
              </a:spcBef>
              <a:buNone/>
              <a:defRPr sz="1300">
                <a:solidFill>
                  <a:schemeClr val="dk1"/>
                </a:solidFill>
              </a:defRPr>
            </a:lvl1pPr>
          </a:lstStyle>
          <a:p>
            <a:pPr>
              <a:spcBef>
                <a:spcPts val="0"/>
              </a:spcBef>
              <a:buNone/>
            </a:pPr>
            <a:fld id="{00000000-1234-1234-1234-123412341234}" type="slidenum">
              <a:rPr lang="en"/>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ransition xmlns:p14="http://schemas.microsoft.com/office/powerpoint/2010/main" spd="slow" advClick="0" advTm="0">
    <p:cut/>
  </p:transition>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wav"/><Relationship Id="rId4" Type="http://schemas.openxmlformats.org/officeDocument/2006/relationships/audio" Target="../media/media2.wav"/><Relationship Id="rId5" Type="http://schemas.openxmlformats.org/officeDocument/2006/relationships/slideLayout" Target="../slideLayouts/slideLayout1.xml"/><Relationship Id="rId6" Type="http://schemas.openxmlformats.org/officeDocument/2006/relationships/notesSlide" Target="../notesSlides/notesSlide1.xml"/><Relationship Id="rId7" Type="http://schemas.openxmlformats.org/officeDocument/2006/relationships/image" Target="../media/image1.jpg"/><Relationship Id="rId8" Type="http://schemas.openxmlformats.org/officeDocument/2006/relationships/image" Target="../media/image2.png"/><Relationship Id="rId9" Type="http://schemas.openxmlformats.org/officeDocument/2006/relationships/comments" Target="../comments/comment1.xml"/><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2.xml"/><Relationship Id="rId5" Type="http://schemas.openxmlformats.org/officeDocument/2006/relationships/image" Target="../media/image3.jpg"/><Relationship Id="rId6" Type="http://schemas.openxmlformats.org/officeDocument/2006/relationships/image" Target="../media/image2.png"/><Relationship Id="rId7" Type="http://schemas.openxmlformats.org/officeDocument/2006/relationships/comments" Target="../comments/comment2.xml"/><Relationship Id="rId1" Type="http://schemas.microsoft.com/office/2007/relationships/media" Target="../media/media3.wav"/><Relationship Id="rId2" Type="http://schemas.openxmlformats.org/officeDocument/2006/relationships/audio" Target="../media/media3.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4.jpg"/><Relationship Id="rId6" Type="http://schemas.openxmlformats.org/officeDocument/2006/relationships/image" Target="../media/image2.png"/><Relationship Id="rId7" Type="http://schemas.openxmlformats.org/officeDocument/2006/relationships/comments" Target="../comments/comment3.xml"/><Relationship Id="rId1" Type="http://schemas.microsoft.com/office/2007/relationships/media" Target="../media/media4.wav"/><Relationship Id="rId2" Type="http://schemas.openxmlformats.org/officeDocument/2006/relationships/audio" Target="../media/media4.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4.xml"/><Relationship Id="rId5" Type="http://schemas.openxmlformats.org/officeDocument/2006/relationships/image" Target="../media/image5.jpg"/><Relationship Id="rId6" Type="http://schemas.openxmlformats.org/officeDocument/2006/relationships/image" Target="../media/image2.png"/><Relationship Id="rId1" Type="http://schemas.microsoft.com/office/2007/relationships/media" Target="../media/media5.wav"/><Relationship Id="rId2" Type="http://schemas.openxmlformats.org/officeDocument/2006/relationships/audio" Target="../media/media5.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5.xml"/><Relationship Id="rId5" Type="http://schemas.openxmlformats.org/officeDocument/2006/relationships/image" Target="../media/image6.jpg"/><Relationship Id="rId6" Type="http://schemas.openxmlformats.org/officeDocument/2006/relationships/image" Target="../media/image7.jpg"/><Relationship Id="rId7" Type="http://schemas.openxmlformats.org/officeDocument/2006/relationships/image" Target="../media/image2.png"/><Relationship Id="rId8" Type="http://schemas.openxmlformats.org/officeDocument/2006/relationships/comments" Target="../comments/comment4.xml"/><Relationship Id="rId1" Type="http://schemas.microsoft.com/office/2007/relationships/media" Target="../media/media6.wav"/><Relationship Id="rId2" Type="http://schemas.openxmlformats.org/officeDocument/2006/relationships/audio" Target="../media/media6.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6.xml"/><Relationship Id="rId5" Type="http://schemas.openxmlformats.org/officeDocument/2006/relationships/image" Target="../media/image8.jpg"/><Relationship Id="rId6" Type="http://schemas.openxmlformats.org/officeDocument/2006/relationships/image" Target="../media/image2.png"/><Relationship Id="rId1" Type="http://schemas.microsoft.com/office/2007/relationships/media" Target="../media/media7.wav"/><Relationship Id="rId2"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7.xml"/><Relationship Id="rId5" Type="http://schemas.openxmlformats.org/officeDocument/2006/relationships/image" Target="../media/image2.png"/><Relationship Id="rId1" Type="http://schemas.microsoft.com/office/2007/relationships/media" Target="../media/media8.wav"/><Relationship Id="rId2" Type="http://schemas.openxmlformats.org/officeDocument/2006/relationships/audio" Target="../media/media8.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8.xml"/><Relationship Id="rId5" Type="http://schemas.openxmlformats.org/officeDocument/2006/relationships/image" Target="../media/image9.jpg"/><Relationship Id="rId6" Type="http://schemas.openxmlformats.org/officeDocument/2006/relationships/image" Target="../media/image2.png"/><Relationship Id="rId7" Type="http://schemas.openxmlformats.org/officeDocument/2006/relationships/comments" Target="../comments/comment5.xml"/><Relationship Id="rId1" Type="http://schemas.microsoft.com/office/2007/relationships/media" Target="../media/media9.wav"/><Relationship Id="rId2" Type="http://schemas.openxmlformats.org/officeDocument/2006/relationships/audio" Target="../media/media9.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9.xml"/><Relationship Id="rId5" Type="http://schemas.openxmlformats.org/officeDocument/2006/relationships/image" Target="../media/image2.png"/><Relationship Id="rId1" Type="http://schemas.microsoft.com/office/2007/relationships/media" Target="../media/media10.wav"/><Relationship Id="rId2" Type="http://schemas.openxmlformats.org/officeDocument/2006/relationships/audio" Target="../media/media10.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29"/>
        <p:cNvGrpSpPr/>
        <p:nvPr/>
      </p:nvGrpSpPr>
      <p:grpSpPr>
        <a:xfrm>
          <a:off x="0" y="0"/>
          <a:ext cx="0" cy="0"/>
          <a:chOff x="0" y="0"/>
          <a:chExt cx="0" cy="0"/>
        </a:xfrm>
      </p:grpSpPr>
      <p:sp>
        <p:nvSpPr>
          <p:cNvPr id="30" name="Shape 30"/>
          <p:cNvSpPr txBox="1">
            <a:spLocks noGrp="1"/>
          </p:cNvSpPr>
          <p:nvPr>
            <p:ph type="subTitle" idx="1"/>
          </p:nvPr>
        </p:nvSpPr>
        <p:spPr>
          <a:xfrm>
            <a:off x="685800" y="1941003"/>
            <a:ext cx="7772400" cy="784799"/>
          </a:xfrm>
          <a:prstGeom prst="rect">
            <a:avLst/>
          </a:prstGeom>
        </p:spPr>
        <p:txBody>
          <a:bodyPr lIns="91425" tIns="91425" rIns="91425" bIns="91425" anchor="t" anchorCtr="0">
            <a:noAutofit/>
          </a:bodyPr>
          <a:lstStyle/>
          <a:p>
            <a:pPr lvl="0" rtl="0">
              <a:spcBef>
                <a:spcPts val="0"/>
              </a:spcBef>
              <a:buNone/>
            </a:pPr>
            <a:r>
              <a:rPr lang="en">
                <a:solidFill>
                  <a:srgbClr val="FF00FF"/>
                </a:solidFill>
                <a:latin typeface="Lobster Two"/>
                <a:ea typeface="Lobster Two"/>
                <a:cs typeface="Lobster Two"/>
                <a:sym typeface="Lobster Two"/>
              </a:rPr>
              <a:t>By: Alexxys, CaDa &amp; Machala</a:t>
            </a:r>
          </a:p>
        </p:txBody>
      </p:sp>
      <p:sp>
        <p:nvSpPr>
          <p:cNvPr id="31" name="Shape 31"/>
          <p:cNvSpPr txBox="1"/>
          <p:nvPr/>
        </p:nvSpPr>
        <p:spPr>
          <a:xfrm>
            <a:off x="176750" y="695200"/>
            <a:ext cx="7729499" cy="512700"/>
          </a:xfrm>
          <a:prstGeom prst="rect">
            <a:avLst/>
          </a:prstGeom>
          <a:noFill/>
          <a:ln>
            <a:noFill/>
          </a:ln>
        </p:spPr>
        <p:txBody>
          <a:bodyPr lIns="91425" tIns="91425" rIns="91425" bIns="91425" anchor="t" anchorCtr="0">
            <a:noAutofit/>
          </a:bodyPr>
          <a:lstStyle/>
          <a:p>
            <a:pPr>
              <a:spcBef>
                <a:spcPts val="0"/>
              </a:spcBef>
              <a:buNone/>
            </a:pPr>
            <a:r>
              <a:rPr lang="en" sz="1800">
                <a:latin typeface="Lobster Two"/>
                <a:ea typeface="Lobster Two"/>
                <a:cs typeface="Lobster Two"/>
                <a:sym typeface="Lobster Two"/>
              </a:rPr>
              <a:t>                        </a:t>
            </a:r>
            <a:r>
              <a:rPr lang="en" sz="1800" u="sng">
                <a:latin typeface="Lobster Two"/>
                <a:ea typeface="Lobster Two"/>
                <a:cs typeface="Lobster Two"/>
                <a:sym typeface="Lobster Two"/>
              </a:rPr>
              <a:t> </a:t>
            </a:r>
            <a:r>
              <a:rPr lang="en" sz="3000" u="sng">
                <a:solidFill>
                  <a:srgbClr val="CFE2F3"/>
                </a:solidFill>
                <a:latin typeface="Lobster Two"/>
                <a:ea typeface="Lobster Two"/>
                <a:cs typeface="Lobster Two"/>
                <a:sym typeface="Lobster Two"/>
              </a:rPr>
              <a:t> </a:t>
            </a:r>
            <a:r>
              <a:rPr lang="en" sz="3000">
                <a:solidFill>
                  <a:srgbClr val="FF0000"/>
                </a:solidFill>
                <a:latin typeface="Lobster Two"/>
                <a:ea typeface="Lobster Two"/>
                <a:cs typeface="Lobster Two"/>
                <a:sym typeface="Lobster Two"/>
              </a:rPr>
              <a:t>  </a:t>
            </a:r>
            <a:r>
              <a:rPr lang="en" sz="3000">
                <a:solidFill>
                  <a:srgbClr val="FFFFFF"/>
                </a:solidFill>
                <a:latin typeface="Lobster Two"/>
                <a:ea typeface="Lobster Two"/>
                <a:cs typeface="Lobster Two"/>
                <a:sym typeface="Lobster Two"/>
              </a:rPr>
              <a:t>J</a:t>
            </a:r>
            <a:r>
              <a:rPr lang="en" sz="3600">
                <a:solidFill>
                  <a:srgbClr val="FFFFFF"/>
                </a:solidFill>
                <a:latin typeface="Lobster Two"/>
                <a:ea typeface="Lobster Two"/>
                <a:cs typeface="Lobster Two"/>
                <a:sym typeface="Lobster Two"/>
              </a:rPr>
              <a:t>acqueline Woodson Author Study </a:t>
            </a:r>
          </a:p>
        </p:txBody>
      </p:sp>
      <p:pic>
        <p:nvPicPr>
          <p:cNvPr id="2" name="Death Of The Rainbow.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5463" y="2047967"/>
            <a:ext cx="812800" cy="812800"/>
          </a:xfrm>
          <a:prstGeom prst="rect">
            <a:avLst/>
          </a:prstGeom>
        </p:spPr>
      </p:pic>
      <p:pic>
        <p:nvPicPr>
          <p:cNvPr id="3" name="Sound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176838" y="50103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79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660" numSld="999">
                <p:cTn id="10" repeatCount="indefinite" fill="hold" display="0">
                  <p:stCondLst>
                    <p:cond delay="indefinite"/>
                  </p:stCondLst>
                  <p:endCondLst>
                    <p:cond evt="onStopAudio" delay="0">
                      <p:tgtEl>
                        <p:sldTgt/>
                      </p:tgtEl>
                    </p:cond>
                  </p:endCondLst>
                </p:cTn>
                <p:tgtEl>
                  <p:spTgt spid="2"/>
                </p:tgtEl>
              </p:cMediaNode>
            </p:audio>
            <p:audio>
              <p:cMediaNode vol="90566">
                <p:cTn id="11"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06666"/>
        </a:solidFill>
        <a:effectLst/>
      </p:bgPr>
    </p:bg>
    <p:spTree>
      <p:nvGrpSpPr>
        <p:cNvPr id="1" name="Shape 35"/>
        <p:cNvGrpSpPr/>
        <p:nvPr/>
      </p:nvGrpSpPr>
      <p:grpSpPr>
        <a:xfrm>
          <a:off x="0" y="0"/>
          <a:ext cx="0" cy="0"/>
          <a:chOff x="0" y="0"/>
          <a:chExt cx="0" cy="0"/>
        </a:xfrm>
      </p:grpSpPr>
      <p:sp>
        <p:nvSpPr>
          <p:cNvPr id="36" name="Shape 36"/>
          <p:cNvSpPr txBox="1">
            <a:spLocks noGrp="1"/>
          </p:cNvSpPr>
          <p:nvPr>
            <p:ph type="subTitle" idx="1"/>
          </p:nvPr>
        </p:nvSpPr>
        <p:spPr>
          <a:xfrm>
            <a:off x="831700" y="86273"/>
            <a:ext cx="7772400" cy="1053900"/>
          </a:xfrm>
          <a:prstGeom prst="rect">
            <a:avLst/>
          </a:prstGeom>
          <a:noFill/>
          <a:ln>
            <a:noFill/>
          </a:ln>
        </p:spPr>
        <p:txBody>
          <a:bodyPr lIns="91425" tIns="91425" rIns="91425" bIns="91425" anchor="t" anchorCtr="0">
            <a:noAutofit/>
          </a:bodyPr>
          <a:lstStyle/>
          <a:p>
            <a:pPr algn="l">
              <a:spcBef>
                <a:spcPts val="0"/>
              </a:spcBef>
              <a:buNone/>
            </a:pPr>
            <a:r>
              <a:rPr lang="en">
                <a:latin typeface="Lobster Two"/>
                <a:ea typeface="Lobster Two"/>
                <a:cs typeface="Lobster Two"/>
                <a:sym typeface="Lobster Two"/>
              </a:rPr>
              <a:t>Do not be afraid to be a leader.-Stand up for what you know is right. (leadership)</a:t>
            </a:r>
          </a:p>
        </p:txBody>
      </p:sp>
      <p:sp>
        <p:nvSpPr>
          <p:cNvPr id="37" name="Shape 37"/>
          <p:cNvSpPr txBox="1"/>
          <p:nvPr/>
        </p:nvSpPr>
        <p:spPr>
          <a:xfrm>
            <a:off x="5680825" y="1811075"/>
            <a:ext cx="6290099" cy="733799"/>
          </a:xfrm>
          <a:prstGeom prst="rect">
            <a:avLst/>
          </a:prstGeom>
          <a:noFill/>
          <a:ln>
            <a:noFill/>
          </a:ln>
        </p:spPr>
        <p:txBody>
          <a:bodyPr lIns="91425" tIns="91425" rIns="91425" bIns="91425" anchor="t" anchorCtr="0">
            <a:noAutofit/>
          </a:bodyPr>
          <a:lstStyle/>
          <a:p>
            <a:pPr>
              <a:spcBef>
                <a:spcPts val="0"/>
              </a:spcBef>
              <a:buNone/>
            </a:pPr>
            <a:endParaRPr/>
          </a:p>
        </p:txBody>
      </p:sp>
      <p:sp>
        <p:nvSpPr>
          <p:cNvPr id="38" name="Shape 38"/>
          <p:cNvSpPr txBox="1"/>
          <p:nvPr/>
        </p:nvSpPr>
        <p:spPr>
          <a:xfrm>
            <a:off x="1224350" y="215100"/>
            <a:ext cx="170400" cy="431100"/>
          </a:xfrm>
          <a:prstGeom prst="rect">
            <a:avLst/>
          </a:prstGeom>
          <a:noFill/>
          <a:ln>
            <a:noFill/>
          </a:ln>
        </p:spPr>
        <p:txBody>
          <a:bodyPr lIns="91425" tIns="91425" rIns="91425" bIns="91425" anchor="t" anchorCtr="0">
            <a:noAutofit/>
          </a:bodyPr>
          <a:lstStyle/>
          <a:p>
            <a:pPr>
              <a:spcBef>
                <a:spcPts val="0"/>
              </a:spcBef>
              <a:buNone/>
            </a:pPr>
            <a:endParaRPr/>
          </a:p>
        </p:txBody>
      </p:sp>
      <p:pic>
        <p:nvPicPr>
          <p:cNvPr id="39" name="Shape 39"/>
          <p:cNvPicPr preferRelativeResize="0"/>
          <p:nvPr/>
        </p:nvPicPr>
        <p:blipFill>
          <a:blip r:embed="rId5">
            <a:alphaModFix/>
          </a:blip>
          <a:stretch>
            <a:fillRect/>
          </a:stretch>
        </p:blipFill>
        <p:spPr>
          <a:xfrm>
            <a:off x="2283250" y="1436125"/>
            <a:ext cx="4359450" cy="3707374"/>
          </a:xfrm>
          <a:prstGeom prst="rect">
            <a:avLst/>
          </a:prstGeom>
          <a:noFill/>
          <a:ln>
            <a:noFill/>
          </a:ln>
        </p:spPr>
      </p:pic>
      <p:sp>
        <p:nvSpPr>
          <p:cNvPr id="40" name="Shape 4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2</a:t>
            </a:fld>
            <a:endParaRPr lang="en"/>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17686" y="327373"/>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566">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9DAF8"/>
        </a:solidFill>
        <a:effectLst/>
      </p:bgPr>
    </p:bg>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a:t>              </a:t>
            </a:r>
            <a:r>
              <a:rPr lang="en">
                <a:latin typeface="Pacifico"/>
                <a:ea typeface="Pacifico"/>
                <a:cs typeface="Pacifico"/>
                <a:sym typeface="Pacifico"/>
              </a:rPr>
              <a:t>The Other Side</a:t>
            </a:r>
          </a:p>
        </p:txBody>
      </p:sp>
      <p:sp>
        <p:nvSpPr>
          <p:cNvPr id="46" name="Shape 46"/>
          <p:cNvSpPr txBox="1">
            <a:spLocks noGrp="1"/>
          </p:cNvSpPr>
          <p:nvPr>
            <p:ph type="body" idx="1"/>
          </p:nvPr>
        </p:nvSpPr>
        <p:spPr>
          <a:xfrm>
            <a:off x="914400" y="882750"/>
            <a:ext cx="8229600" cy="3725699"/>
          </a:xfrm>
          <a:prstGeom prst="rect">
            <a:avLst/>
          </a:prstGeom>
        </p:spPr>
        <p:txBody>
          <a:bodyPr lIns="91425" tIns="91425" rIns="91425" bIns="91425" anchor="t" anchorCtr="0">
            <a:noAutofit/>
          </a:bodyPr>
          <a:lstStyle/>
          <a:p>
            <a:pPr>
              <a:spcBef>
                <a:spcPts val="0"/>
              </a:spcBef>
              <a:buNone/>
            </a:pPr>
            <a:r>
              <a:rPr lang="en">
                <a:latin typeface="Lobster Two"/>
                <a:ea typeface="Lobster Two"/>
                <a:cs typeface="Lobster Two"/>
                <a:sym typeface="Lobster Two"/>
              </a:rPr>
              <a:t>“</a:t>
            </a:r>
            <a:r>
              <a:rPr lang="en">
                <a:latin typeface="Pacifico"/>
                <a:ea typeface="Pacifico"/>
                <a:cs typeface="Pacifico"/>
                <a:sym typeface="Pacifico"/>
              </a:rPr>
              <a:t>Once, when we were jumping rope, she asked if she could play. And my friend Sandra said no without asking us. I don’t know What I would have said. Maybe yes. Maybe no.”</a:t>
            </a:r>
          </a:p>
        </p:txBody>
      </p:sp>
      <p:sp>
        <p:nvSpPr>
          <p:cNvPr id="47" name="Shape 47"/>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3</a:t>
            </a:fld>
            <a:endParaRPr lang="en"/>
          </a:p>
        </p:txBody>
      </p:sp>
      <p:pic>
        <p:nvPicPr>
          <p:cNvPr id="48" name="Shape 48"/>
          <p:cNvPicPr preferRelativeResize="0"/>
          <p:nvPr/>
        </p:nvPicPr>
        <p:blipFill>
          <a:blip r:embed="rId5">
            <a:alphaModFix/>
          </a:blip>
          <a:stretch>
            <a:fillRect/>
          </a:stretch>
        </p:blipFill>
        <p:spPr>
          <a:xfrm>
            <a:off x="1716275" y="2898700"/>
            <a:ext cx="6513024" cy="2244750"/>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41612" y="122628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6792">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E36FF"/>
        </a:solidFill>
        <a:effectLst/>
      </p:bgPr>
    </p:bg>
    <p:spTree>
      <p:nvGrpSpPr>
        <p:cNvPr id="1" name="Shape 52"/>
        <p:cNvGrpSpPr/>
        <p:nvPr/>
      </p:nvGrpSpPr>
      <p:grpSpPr>
        <a:xfrm>
          <a:off x="0" y="0"/>
          <a:ext cx="0" cy="0"/>
          <a:chOff x="0" y="0"/>
          <a:chExt cx="0" cy="0"/>
        </a:xfrm>
      </p:grpSpPr>
      <p:sp>
        <p:nvSpPr>
          <p:cNvPr id="53" name="Shape 53"/>
          <p:cNvSpPr txBox="1">
            <a:spLocks noGrp="1"/>
          </p:cNvSpPr>
          <p:nvPr>
            <p:ph type="subTitle" idx="1"/>
          </p:nvPr>
        </p:nvSpPr>
        <p:spPr>
          <a:xfrm>
            <a:off x="685800" y="418403"/>
            <a:ext cx="7772400" cy="784799"/>
          </a:xfrm>
          <a:prstGeom prst="rect">
            <a:avLst/>
          </a:prstGeom>
        </p:spPr>
        <p:txBody>
          <a:bodyPr lIns="91425" tIns="91425" rIns="91425" bIns="91425" anchor="t" anchorCtr="0">
            <a:noAutofit/>
          </a:bodyPr>
          <a:lstStyle/>
          <a:p>
            <a:pPr algn="l">
              <a:spcBef>
                <a:spcPts val="0"/>
              </a:spcBef>
              <a:buNone/>
            </a:pPr>
            <a:r>
              <a:rPr lang="en"/>
              <a:t>                          </a:t>
            </a:r>
            <a:r>
              <a:rPr lang="en">
                <a:latin typeface="Pacifico"/>
                <a:ea typeface="Pacifico"/>
                <a:cs typeface="Pacifico"/>
                <a:sym typeface="Pacifico"/>
              </a:rPr>
              <a:t>Each Kindness</a:t>
            </a:r>
          </a:p>
        </p:txBody>
      </p:sp>
      <p:pic>
        <p:nvPicPr>
          <p:cNvPr id="54" name="Shape 54"/>
          <p:cNvPicPr preferRelativeResize="0"/>
          <p:nvPr/>
        </p:nvPicPr>
        <p:blipFill>
          <a:blip r:embed="rId5">
            <a:alphaModFix/>
          </a:blip>
          <a:stretch>
            <a:fillRect/>
          </a:stretch>
        </p:blipFill>
        <p:spPr>
          <a:xfrm>
            <a:off x="4804725" y="1133524"/>
            <a:ext cx="3707799" cy="2464149"/>
          </a:xfrm>
          <a:prstGeom prst="rect">
            <a:avLst/>
          </a:prstGeom>
          <a:noFill/>
          <a:ln>
            <a:noFill/>
          </a:ln>
        </p:spPr>
      </p:pic>
      <p:sp>
        <p:nvSpPr>
          <p:cNvPr id="55" name="Shape 55"/>
          <p:cNvSpPr txBox="1"/>
          <p:nvPr/>
        </p:nvSpPr>
        <p:spPr>
          <a:xfrm>
            <a:off x="565975" y="1836975"/>
            <a:ext cx="5719499" cy="667199"/>
          </a:xfrm>
          <a:prstGeom prst="rect">
            <a:avLst/>
          </a:prstGeom>
          <a:noFill/>
          <a:ln>
            <a:noFill/>
          </a:ln>
        </p:spPr>
        <p:txBody>
          <a:bodyPr lIns="91425" tIns="91425" rIns="91425" bIns="91425" anchor="t" anchorCtr="0">
            <a:noAutofit/>
          </a:bodyPr>
          <a:lstStyle/>
          <a:p>
            <a:pPr>
              <a:spcBef>
                <a:spcPts val="0"/>
              </a:spcBef>
              <a:buNone/>
            </a:pPr>
            <a:endParaRPr/>
          </a:p>
        </p:txBody>
      </p:sp>
      <p:sp>
        <p:nvSpPr>
          <p:cNvPr id="56" name="Shape 56"/>
          <p:cNvSpPr/>
          <p:nvPr/>
        </p:nvSpPr>
        <p:spPr>
          <a:xfrm>
            <a:off x="363300" y="959875"/>
            <a:ext cx="3780300" cy="3894600"/>
          </a:xfrm>
          <a:prstGeom prst="heart">
            <a:avLst/>
          </a:prstGeom>
          <a:solidFill>
            <a:srgbClr val="F4CCCC"/>
          </a:solidFill>
          <a:ln w="19050" cap="flat">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57" name="Shape 57"/>
          <p:cNvSpPr txBox="1"/>
          <p:nvPr/>
        </p:nvSpPr>
        <p:spPr>
          <a:xfrm>
            <a:off x="685800" y="1833029"/>
            <a:ext cx="3583772" cy="2181350"/>
          </a:xfrm>
          <a:prstGeom prst="rect">
            <a:avLst/>
          </a:prstGeom>
          <a:noFill/>
          <a:ln>
            <a:noFill/>
          </a:ln>
        </p:spPr>
        <p:txBody>
          <a:bodyPr lIns="91425" tIns="91425" rIns="91425" bIns="91425" anchor="t" anchorCtr="0">
            <a:noAutofit/>
          </a:bodyPr>
          <a:lstStyle/>
          <a:p>
            <a:pPr lvl="0" rtl="0">
              <a:spcBef>
                <a:spcPts val="0"/>
              </a:spcBef>
              <a:buNone/>
            </a:pPr>
            <a:r>
              <a:rPr lang="en" sz="1800" dirty="0"/>
              <a:t>“</a:t>
            </a:r>
            <a:r>
              <a:rPr lang="en" sz="2400" dirty="0">
                <a:latin typeface="Lobster Two"/>
                <a:ea typeface="Lobster Two"/>
                <a:cs typeface="Lobster Two"/>
                <a:sym typeface="Lobster Two"/>
              </a:rPr>
              <a:t>This is what kindness does. Each little thing you do goes out like a ripple into the world.”</a:t>
            </a:r>
            <a:r>
              <a:rPr lang="en" sz="1800" dirty="0">
                <a:latin typeface="Pacifico"/>
                <a:ea typeface="Pacifico"/>
                <a:cs typeface="Pacifico"/>
                <a:sym typeface="Pacifico"/>
              </a:rPr>
              <a:t>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4789" y="727124"/>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3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4906">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1"/>
        <p:cNvGrpSpPr/>
        <p:nvPr/>
      </p:nvGrpSpPr>
      <p:grpSpPr>
        <a:xfrm>
          <a:off x="0" y="0"/>
          <a:ext cx="0" cy="0"/>
          <a:chOff x="0" y="0"/>
          <a:chExt cx="0" cy="0"/>
        </a:xfrm>
      </p:grpSpPr>
      <p:sp>
        <p:nvSpPr>
          <p:cNvPr id="62" name="Shape 62"/>
          <p:cNvSpPr txBox="1">
            <a:spLocks noGrp="1"/>
          </p:cNvSpPr>
          <p:nvPr>
            <p:ph type="ctrTitle"/>
          </p:nvPr>
        </p:nvSpPr>
        <p:spPr>
          <a:xfrm>
            <a:off x="752350" y="119217"/>
            <a:ext cx="7772400" cy="1159799"/>
          </a:xfrm>
          <a:prstGeom prst="rect">
            <a:avLst/>
          </a:prstGeom>
        </p:spPr>
        <p:txBody>
          <a:bodyPr lIns="91425" tIns="91425" rIns="91425" bIns="91425" anchor="b" anchorCtr="0">
            <a:noAutofit/>
          </a:bodyPr>
          <a:lstStyle/>
          <a:p>
            <a:pPr lvl="0" rtl="0">
              <a:spcBef>
                <a:spcPts val="0"/>
              </a:spcBef>
              <a:buNone/>
            </a:pPr>
            <a:r>
              <a:rPr lang="en"/>
              <a:t>Self-Connection</a:t>
            </a:r>
          </a:p>
          <a:p>
            <a:pPr rtl="0">
              <a:spcBef>
                <a:spcPts val="0"/>
              </a:spcBef>
              <a:buNone/>
            </a:pPr>
            <a:r>
              <a:rPr lang="en" sz="1800"/>
              <a:t>By: </a:t>
            </a:r>
            <a:r>
              <a:rPr lang="en" sz="1800">
                <a:solidFill>
                  <a:srgbClr val="00FFFF"/>
                </a:solidFill>
              </a:rPr>
              <a:t>Alexxys</a:t>
            </a:r>
          </a:p>
        </p:txBody>
      </p:sp>
      <p:sp>
        <p:nvSpPr>
          <p:cNvPr id="63" name="Shape 63"/>
          <p:cNvSpPr txBox="1">
            <a:spLocks noGrp="1"/>
          </p:cNvSpPr>
          <p:nvPr>
            <p:ph type="subTitle" idx="1"/>
          </p:nvPr>
        </p:nvSpPr>
        <p:spPr>
          <a:xfrm>
            <a:off x="752350" y="1279028"/>
            <a:ext cx="7772400" cy="784799"/>
          </a:xfrm>
          <a:prstGeom prst="rect">
            <a:avLst/>
          </a:prstGeom>
        </p:spPr>
        <p:txBody>
          <a:bodyPr lIns="91425" tIns="91425" rIns="91425" bIns="91425" anchor="t" anchorCtr="0">
            <a:noAutofit/>
          </a:bodyPr>
          <a:lstStyle/>
          <a:p>
            <a:pPr algn="l" rtl="0">
              <a:spcBef>
                <a:spcPts val="0"/>
              </a:spcBef>
              <a:buNone/>
            </a:pPr>
            <a:endParaRPr sz="1400">
              <a:solidFill>
                <a:srgbClr val="000000"/>
              </a:solidFill>
            </a:endParaRPr>
          </a:p>
          <a:p>
            <a:pPr rtl="0">
              <a:spcBef>
                <a:spcPts val="0"/>
              </a:spcBef>
              <a:buNone/>
            </a:pPr>
            <a:endParaRPr sz="1400">
              <a:solidFill>
                <a:srgbClr val="000000"/>
              </a:solidFill>
            </a:endParaRPr>
          </a:p>
          <a:p>
            <a:pPr lvl="0" algn="l">
              <a:spcBef>
                <a:spcPts val="0"/>
              </a:spcBef>
              <a:buNone/>
            </a:pPr>
            <a:endParaRPr sz="1400">
              <a:solidFill>
                <a:srgbClr val="000000"/>
              </a:solidFill>
            </a:endParaRPr>
          </a:p>
        </p:txBody>
      </p:sp>
      <p:sp>
        <p:nvSpPr>
          <p:cNvPr id="64" name="Shape 64"/>
          <p:cNvSpPr txBox="1"/>
          <p:nvPr/>
        </p:nvSpPr>
        <p:spPr>
          <a:xfrm>
            <a:off x="5494225" y="3412225"/>
            <a:ext cx="893699" cy="408899"/>
          </a:xfrm>
          <a:prstGeom prst="rect">
            <a:avLst/>
          </a:prstGeom>
          <a:noFill/>
          <a:ln>
            <a:noFill/>
          </a:ln>
        </p:spPr>
        <p:txBody>
          <a:bodyPr lIns="91425" tIns="91425" rIns="91425" bIns="91425" anchor="t" anchorCtr="0">
            <a:noAutofit/>
          </a:bodyPr>
          <a:lstStyle/>
          <a:p>
            <a:pPr>
              <a:spcBef>
                <a:spcPts val="0"/>
              </a:spcBef>
              <a:buNone/>
            </a:pPr>
            <a:endParaRPr/>
          </a:p>
        </p:txBody>
      </p:sp>
      <p:pic>
        <p:nvPicPr>
          <p:cNvPr id="65" name="Shape 65"/>
          <p:cNvPicPr preferRelativeResize="0"/>
          <p:nvPr/>
        </p:nvPicPr>
        <p:blipFill>
          <a:blip r:embed="rId5">
            <a:alphaModFix/>
          </a:blip>
          <a:stretch>
            <a:fillRect/>
          </a:stretch>
        </p:blipFill>
        <p:spPr>
          <a:xfrm>
            <a:off x="0" y="1423575"/>
            <a:ext cx="3537749" cy="3827224"/>
          </a:xfrm>
          <a:prstGeom prst="rect">
            <a:avLst/>
          </a:prstGeom>
          <a:noFill/>
          <a:ln>
            <a:noFill/>
          </a:ln>
        </p:spPr>
      </p:pic>
      <p:pic>
        <p:nvPicPr>
          <p:cNvPr id="66" name="Shape 66"/>
          <p:cNvPicPr preferRelativeResize="0"/>
          <p:nvPr/>
        </p:nvPicPr>
        <p:blipFill rotWithShape="1">
          <a:blip r:embed="rId6">
            <a:alphaModFix/>
          </a:blip>
          <a:srcRect l="4622" t="16077" r="-2767" b="7364"/>
          <a:stretch/>
        </p:blipFill>
        <p:spPr>
          <a:xfrm>
            <a:off x="3537750" y="1279025"/>
            <a:ext cx="5633273" cy="3937699"/>
          </a:xfrm>
          <a:prstGeom prst="rect">
            <a:avLst/>
          </a:prstGeom>
          <a:noFill/>
          <a:ln>
            <a:noFill/>
          </a:ln>
        </p:spPr>
      </p:pic>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85463" y="466228"/>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6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8679">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70"/>
        <p:cNvGrpSpPr/>
        <p:nvPr/>
      </p:nvGrpSpPr>
      <p:grpSpPr>
        <a:xfrm>
          <a:off x="0" y="0"/>
          <a:ext cx="0" cy="0"/>
          <a:chOff x="0" y="0"/>
          <a:chExt cx="0" cy="0"/>
        </a:xfrm>
      </p:grpSpPr>
      <p:sp>
        <p:nvSpPr>
          <p:cNvPr id="71" name="Shape 71"/>
          <p:cNvSpPr txBox="1">
            <a:spLocks noGrp="1"/>
          </p:cNvSpPr>
          <p:nvPr>
            <p:ph type="ctrTitle"/>
          </p:nvPr>
        </p:nvSpPr>
        <p:spPr>
          <a:xfrm>
            <a:off x="517000" y="759192"/>
            <a:ext cx="7772400" cy="1159799"/>
          </a:xfrm>
          <a:prstGeom prst="rect">
            <a:avLst/>
          </a:prstGeom>
        </p:spPr>
        <p:txBody>
          <a:bodyPr lIns="91425" tIns="91425" rIns="91425" bIns="91425" anchor="b" anchorCtr="0">
            <a:noAutofit/>
          </a:bodyPr>
          <a:lstStyle/>
          <a:p>
            <a:pPr rtl="0">
              <a:spcBef>
                <a:spcPts val="0"/>
              </a:spcBef>
              <a:buNone/>
            </a:pPr>
            <a:endParaRPr>
              <a:solidFill>
                <a:srgbClr val="FF9900"/>
              </a:solidFill>
              <a:latin typeface="Pacifico"/>
              <a:ea typeface="Pacifico"/>
              <a:cs typeface="Pacifico"/>
              <a:sym typeface="Pacifico"/>
            </a:endParaRPr>
          </a:p>
          <a:p>
            <a:pPr lvl="0" rtl="0">
              <a:spcBef>
                <a:spcPts val="0"/>
              </a:spcBef>
              <a:buNone/>
            </a:pPr>
            <a:r>
              <a:rPr lang="en">
                <a:solidFill>
                  <a:srgbClr val="FF9900"/>
                </a:solidFill>
                <a:latin typeface="Pacifico"/>
                <a:ea typeface="Pacifico"/>
                <a:cs typeface="Pacifico"/>
                <a:sym typeface="Pacifico"/>
              </a:rPr>
              <a:t>CaDa’s Self-</a:t>
            </a:r>
            <a:r>
              <a:rPr lang="en">
                <a:latin typeface="Pacifico"/>
                <a:ea typeface="Pacifico"/>
                <a:cs typeface="Pacifico"/>
                <a:sym typeface="Pacifico"/>
              </a:rPr>
              <a:t> </a:t>
            </a:r>
            <a:r>
              <a:rPr lang="en">
                <a:solidFill>
                  <a:srgbClr val="0000FF"/>
                </a:solidFill>
                <a:latin typeface="Pacifico"/>
                <a:ea typeface="Pacifico"/>
                <a:cs typeface="Pacifico"/>
                <a:sym typeface="Pacifico"/>
              </a:rPr>
              <a:t>Connection</a:t>
            </a:r>
          </a:p>
          <a:p>
            <a:pPr lvl="0" algn="l" rtl="0">
              <a:spcBef>
                <a:spcPts val="0"/>
              </a:spcBef>
              <a:buNone/>
            </a:pPr>
            <a:endParaRPr sz="1800">
              <a:solidFill>
                <a:srgbClr val="0000FF"/>
              </a:solidFill>
              <a:latin typeface="Pacifico"/>
              <a:ea typeface="Pacifico"/>
              <a:cs typeface="Pacifico"/>
              <a:sym typeface="Pacifico"/>
            </a:endParaRPr>
          </a:p>
        </p:txBody>
      </p:sp>
      <p:sp>
        <p:nvSpPr>
          <p:cNvPr id="72" name="Shape 72"/>
          <p:cNvSpPr txBox="1"/>
          <p:nvPr/>
        </p:nvSpPr>
        <p:spPr>
          <a:xfrm>
            <a:off x="685800" y="3672475"/>
            <a:ext cx="6821700" cy="1064700"/>
          </a:xfrm>
          <a:prstGeom prst="rect">
            <a:avLst/>
          </a:prstGeom>
          <a:noFill/>
          <a:ln>
            <a:noFill/>
          </a:ln>
        </p:spPr>
        <p:txBody>
          <a:bodyPr lIns="91425" tIns="91425" rIns="91425" bIns="91425" anchor="t" anchorCtr="0">
            <a:noAutofit/>
          </a:bodyPr>
          <a:lstStyle/>
          <a:p>
            <a:pPr>
              <a:spcBef>
                <a:spcPts val="0"/>
              </a:spcBef>
              <a:buNone/>
            </a:pPr>
            <a:endParaRPr sz="1800"/>
          </a:p>
        </p:txBody>
      </p:sp>
      <p:sp>
        <p:nvSpPr>
          <p:cNvPr id="73" name="Shape 73"/>
          <p:cNvSpPr txBox="1">
            <a:spLocks noGrp="1"/>
          </p:cNvSpPr>
          <p:nvPr>
            <p:ph type="subTitle" idx="1"/>
          </p:nvPr>
        </p:nvSpPr>
        <p:spPr>
          <a:xfrm>
            <a:off x="685800" y="2005772"/>
            <a:ext cx="7772400" cy="1619099"/>
          </a:xfrm>
          <a:prstGeom prst="rect">
            <a:avLst/>
          </a:prstGeom>
        </p:spPr>
        <p:txBody>
          <a:bodyPr lIns="91425" tIns="91425" rIns="91425" bIns="91425" anchor="t" anchorCtr="0">
            <a:noAutofit/>
          </a:bodyPr>
          <a:lstStyle/>
          <a:p>
            <a:pPr lvl="0" algn="l" rtl="0">
              <a:spcBef>
                <a:spcPts val="0"/>
              </a:spcBef>
              <a:buNone/>
            </a:pPr>
            <a:r>
              <a:rPr lang="en">
                <a:solidFill>
                  <a:srgbClr val="FF9900"/>
                </a:solidFill>
                <a:latin typeface="Lobster Two"/>
                <a:ea typeface="Lobster Two"/>
                <a:cs typeface="Lobster Two"/>
                <a:sym typeface="Lobster Two"/>
              </a:rPr>
              <a:t>My connection is about being a leader not a follower because if you follow someone you’re actually getting yourself in trouble.</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5370" y="1352550"/>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566">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ctrTitle"/>
          </p:nvPr>
        </p:nvSpPr>
        <p:spPr>
          <a:xfrm>
            <a:off x="685800" y="128692"/>
            <a:ext cx="7772400" cy="1159799"/>
          </a:xfrm>
          <a:prstGeom prst="rect">
            <a:avLst/>
          </a:prstGeom>
        </p:spPr>
        <p:txBody>
          <a:bodyPr lIns="91425" tIns="91425" rIns="91425" bIns="91425" anchor="b" anchorCtr="0">
            <a:noAutofit/>
          </a:bodyPr>
          <a:lstStyle/>
          <a:p>
            <a:pPr>
              <a:spcBef>
                <a:spcPts val="0"/>
              </a:spcBef>
              <a:buNone/>
            </a:pPr>
            <a:r>
              <a:rPr lang="en">
                <a:solidFill>
                  <a:srgbClr val="FF9900"/>
                </a:solidFill>
                <a:latin typeface="Pacifico"/>
                <a:ea typeface="Pacifico"/>
                <a:cs typeface="Pacifico"/>
                <a:sym typeface="Pacifico"/>
              </a:rPr>
              <a:t>CaDa’s  Self-</a:t>
            </a:r>
            <a:r>
              <a:rPr lang="en">
                <a:solidFill>
                  <a:srgbClr val="0000FF"/>
                </a:solidFill>
                <a:latin typeface="Pacifico"/>
                <a:ea typeface="Pacifico"/>
                <a:cs typeface="Pacifico"/>
                <a:sym typeface="Pacifico"/>
              </a:rPr>
              <a:t>Connection</a:t>
            </a:r>
          </a:p>
        </p:txBody>
      </p:sp>
      <p:sp>
        <p:nvSpPr>
          <p:cNvPr id="79" name="Shape 79"/>
          <p:cNvSpPr txBox="1"/>
          <p:nvPr/>
        </p:nvSpPr>
        <p:spPr>
          <a:xfrm>
            <a:off x="106000" y="2827875"/>
            <a:ext cx="9038000" cy="1730399"/>
          </a:xfrm>
          <a:prstGeom prst="rect">
            <a:avLst/>
          </a:prstGeom>
          <a:noFill/>
          <a:ln>
            <a:noFill/>
          </a:ln>
        </p:spPr>
        <p:txBody>
          <a:bodyPr lIns="91425" tIns="91425" rIns="91425" bIns="91425" anchor="t" anchorCtr="0">
            <a:noAutofit/>
          </a:bodyPr>
          <a:lstStyle/>
          <a:p>
            <a:pPr lvl="0">
              <a:spcBef>
                <a:spcPts val="0"/>
              </a:spcBef>
              <a:buClr>
                <a:schemeClr val="dk1"/>
              </a:buClr>
              <a:buSzPct val="61111"/>
              <a:buFont typeface="Arial"/>
              <a:buNone/>
            </a:pPr>
            <a:r>
              <a:rPr lang="en" sz="3600" dirty="0" smtClean="0">
                <a:solidFill>
                  <a:srgbClr val="FF9900"/>
                </a:solidFill>
                <a:latin typeface="Pacifico"/>
                <a:ea typeface="Pacifico"/>
                <a:cs typeface="Pacifico"/>
                <a:sym typeface="Pacifico"/>
              </a:rPr>
              <a:t>My </a:t>
            </a:r>
            <a:r>
              <a:rPr lang="en" sz="3600" dirty="0">
                <a:solidFill>
                  <a:srgbClr val="FF9900"/>
                </a:solidFill>
                <a:latin typeface="Pacifico"/>
                <a:ea typeface="Pacifico"/>
                <a:cs typeface="Pacifico"/>
                <a:sym typeface="Pacifico"/>
              </a:rPr>
              <a:t>other connection is </a:t>
            </a:r>
            <a:r>
              <a:rPr lang="en" sz="3600" dirty="0">
                <a:solidFill>
                  <a:srgbClr val="0000FF"/>
                </a:solidFill>
                <a:latin typeface="Pacifico"/>
                <a:ea typeface="Pacifico"/>
                <a:cs typeface="Pacifico"/>
                <a:sym typeface="Pacifico"/>
              </a:rPr>
              <a:t>about </a:t>
            </a:r>
            <a:r>
              <a:rPr lang="en" sz="3600" dirty="0" smtClean="0">
                <a:solidFill>
                  <a:srgbClr val="0000FF"/>
                </a:solidFill>
                <a:latin typeface="Pacifico"/>
                <a:ea typeface="Pacifico"/>
                <a:cs typeface="Pacifico"/>
                <a:sym typeface="Pacifico"/>
              </a:rPr>
              <a:t>being</a:t>
            </a:r>
            <a:r>
              <a:rPr lang="en-US" sz="3600" dirty="0" smtClean="0">
                <a:solidFill>
                  <a:srgbClr val="0000FF"/>
                </a:solidFill>
                <a:latin typeface="Pacifico"/>
                <a:ea typeface="Pacifico"/>
                <a:cs typeface="Pacifico"/>
                <a:sym typeface="Pacifico"/>
              </a:rPr>
              <a:t> s</a:t>
            </a:r>
            <a:r>
              <a:rPr lang="en" sz="3600" dirty="0" smtClean="0">
                <a:solidFill>
                  <a:srgbClr val="0000FF"/>
                </a:solidFill>
                <a:latin typeface="Pacifico"/>
                <a:ea typeface="Pacifico"/>
                <a:cs typeface="Pacifico"/>
                <a:sym typeface="Pacifico"/>
              </a:rPr>
              <a:t>trong</a:t>
            </a:r>
            <a:r>
              <a:rPr lang="en" sz="3600" dirty="0">
                <a:solidFill>
                  <a:srgbClr val="0000FF"/>
                </a:solidFill>
                <a:latin typeface="Pacifico"/>
                <a:ea typeface="Pacifico"/>
                <a:cs typeface="Pacifico"/>
                <a:sym typeface="Pacifico"/>
              </a:rPr>
              <a:t>. </a:t>
            </a:r>
            <a:r>
              <a:rPr lang="en" sz="3600" dirty="0">
                <a:solidFill>
                  <a:srgbClr val="0000FF"/>
                </a:solidFill>
              </a:rPr>
              <a:t>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1426" y="128692"/>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453">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83"/>
        <p:cNvGrpSpPr/>
        <p:nvPr/>
      </p:nvGrpSpPr>
      <p:grpSpPr>
        <a:xfrm>
          <a:off x="0" y="0"/>
          <a:ext cx="0" cy="0"/>
          <a:chOff x="0" y="0"/>
          <a:chExt cx="0" cy="0"/>
        </a:xfrm>
      </p:grpSpPr>
      <p:sp>
        <p:nvSpPr>
          <p:cNvPr id="84" name="Shape 84"/>
          <p:cNvSpPr txBox="1">
            <a:spLocks noGrp="1"/>
          </p:cNvSpPr>
          <p:nvPr>
            <p:ph type="ctrTitle"/>
          </p:nvPr>
        </p:nvSpPr>
        <p:spPr>
          <a:xfrm>
            <a:off x="-361350" y="4319442"/>
            <a:ext cx="7772400" cy="1159799"/>
          </a:xfrm>
          <a:prstGeom prst="rect">
            <a:avLst/>
          </a:prstGeom>
        </p:spPr>
        <p:txBody>
          <a:bodyPr lIns="91425" tIns="91425" rIns="91425" bIns="91425" anchor="b" anchorCtr="0">
            <a:noAutofit/>
          </a:bodyPr>
          <a:lstStyle/>
          <a:p>
            <a:pPr algn="l">
              <a:spcBef>
                <a:spcPts val="0"/>
              </a:spcBef>
              <a:buNone/>
            </a:pPr>
            <a:endParaRPr sz="1800">
              <a:solidFill>
                <a:srgbClr val="FFFFFF"/>
              </a:solidFill>
            </a:endParaRP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36042" y="970179"/>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566">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88"/>
        <p:cNvGrpSpPr/>
        <p:nvPr/>
      </p:nvGrpSpPr>
      <p:grpSpPr>
        <a:xfrm>
          <a:off x="0" y="0"/>
          <a:ext cx="0" cy="0"/>
          <a:chOff x="0" y="0"/>
          <a:chExt cx="0" cy="0"/>
        </a:xfrm>
      </p:grpSpPr>
      <p:sp>
        <p:nvSpPr>
          <p:cNvPr id="89" name="Shape 89"/>
          <p:cNvSpPr txBox="1">
            <a:spLocks noGrp="1"/>
          </p:cNvSpPr>
          <p:nvPr>
            <p:ph type="ctrTitle"/>
          </p:nvPr>
        </p:nvSpPr>
        <p:spPr>
          <a:xfrm>
            <a:off x="685800" y="1480992"/>
            <a:ext cx="7772400" cy="1159799"/>
          </a:xfrm>
          <a:prstGeom prst="rect">
            <a:avLst/>
          </a:prstGeom>
        </p:spPr>
        <p:txBody>
          <a:bodyPr lIns="91425" tIns="91425" rIns="91425" bIns="91425" anchor="b" anchorCtr="0">
            <a:noAutofit/>
          </a:bodyPr>
          <a:lstStyle/>
          <a:p>
            <a:pPr>
              <a:spcBef>
                <a:spcPts val="0"/>
              </a:spcBef>
              <a:buNone/>
            </a:pPr>
            <a:r>
              <a:rPr lang="en">
                <a:solidFill>
                  <a:srgbClr val="FF00FF"/>
                </a:solidFill>
              </a:rPr>
              <a:t>Thank you for watching our presentation</a:t>
            </a:r>
          </a:p>
        </p:txBody>
      </p:sp>
      <p:sp>
        <p:nvSpPr>
          <p:cNvPr id="90" name="Shape 90"/>
          <p:cNvSpPr txBox="1">
            <a:spLocks noGrp="1"/>
          </p:cNvSpPr>
          <p:nvPr>
            <p:ph type="subTitle" idx="1"/>
          </p:nvPr>
        </p:nvSpPr>
        <p:spPr>
          <a:xfrm>
            <a:off x="685800" y="3064428"/>
            <a:ext cx="7772400" cy="784799"/>
          </a:xfrm>
          <a:prstGeom prst="rect">
            <a:avLst/>
          </a:prstGeom>
        </p:spPr>
        <p:txBody>
          <a:bodyPr lIns="91425" tIns="91425" rIns="91425" bIns="91425" anchor="t" anchorCtr="0">
            <a:noAutofit/>
          </a:bodyPr>
          <a:lstStyle/>
          <a:p>
            <a:pPr>
              <a:spcBef>
                <a:spcPts val="0"/>
              </a:spcBef>
              <a:buNone/>
            </a:pPr>
            <a:r>
              <a:rPr lang="en" dirty="0">
                <a:solidFill>
                  <a:srgbClr val="F1C232"/>
                </a:solidFill>
              </a:rPr>
              <a:t>By: </a:t>
            </a:r>
            <a:r>
              <a:rPr lang="en" dirty="0" smtClean="0">
                <a:solidFill>
                  <a:srgbClr val="F1C232"/>
                </a:solidFill>
              </a:rPr>
              <a:t>Alexxys</a:t>
            </a:r>
            <a:r>
              <a:rPr lang="en-US" dirty="0" smtClean="0">
                <a:solidFill>
                  <a:srgbClr val="F1C232"/>
                </a:solidFill>
              </a:rPr>
              <a:t>, </a:t>
            </a:r>
            <a:r>
              <a:rPr lang="en" dirty="0" smtClean="0">
                <a:solidFill>
                  <a:srgbClr val="F1C232"/>
                </a:solidFill>
              </a:rPr>
              <a:t>Cada </a:t>
            </a:r>
            <a:r>
              <a:rPr lang="en" dirty="0">
                <a:solidFill>
                  <a:srgbClr val="F1C232"/>
                </a:solidFill>
              </a:rPr>
              <a:t>&amp; Machala </a:t>
            </a:r>
          </a:p>
        </p:txBody>
      </p:sp>
      <p:pic>
        <p:nvPicPr>
          <p:cNvPr id="2" name="Sound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1426" y="948837"/>
            <a:ext cx="812800" cy="812800"/>
          </a:xfrm>
          <a:prstGeom prst="rect">
            <a:avLst/>
          </a:prstGeom>
        </p:spPr>
      </p:pic>
    </p:spTree>
  </p:cSld>
  <p:clrMapOvr>
    <a:masterClrMapping/>
  </p:clrMapOvr>
  <p:transition xmlns:p14="http://schemas.microsoft.com/office/powerpoint/2010/main" spd="slow" advClick="0" advTm="0">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2453">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550</Words>
  <Application>Microsoft Macintosh PowerPoint</Application>
  <PresentationFormat>On-screen Show (16:9)</PresentationFormat>
  <Paragraphs>31</Paragraphs>
  <Slides>9</Slides>
  <Notes>9</Notes>
  <HiddenSlides>0</HiddenSlides>
  <MMClips>10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simple-light</vt:lpstr>
      <vt:lpstr>PowerPoint Presentation</vt:lpstr>
      <vt:lpstr>PowerPoint Presentation</vt:lpstr>
      <vt:lpstr>              The Other Side</vt:lpstr>
      <vt:lpstr>PowerPoint Presentation</vt:lpstr>
      <vt:lpstr>Self-Connection By: Alexxys</vt:lpstr>
      <vt:lpstr> CaDa’s Self- Connection </vt:lpstr>
      <vt:lpstr>CaDa’s  Self-Connection</vt:lpstr>
      <vt:lpstr>PowerPoint Presentation</vt:lpstr>
      <vt:lpstr>Thank you for watching our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Roberta Makely</cp:lastModifiedBy>
  <cp:revision>2</cp:revision>
  <dcterms:modified xsi:type="dcterms:W3CDTF">2015-05-19T19:32:22Z</dcterms:modified>
</cp:coreProperties>
</file>